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267" r:id="rId5"/>
    <p:sldId id="357" r:id="rId6"/>
    <p:sldId id="335" r:id="rId7"/>
    <p:sldId id="336" r:id="rId8"/>
    <p:sldId id="337" r:id="rId9"/>
    <p:sldId id="294" r:id="rId10"/>
    <p:sldId id="354" r:id="rId11"/>
    <p:sldId id="268" r:id="rId12"/>
    <p:sldId id="341" r:id="rId13"/>
    <p:sldId id="343" r:id="rId14"/>
    <p:sldId id="342" r:id="rId15"/>
    <p:sldId id="345" r:id="rId16"/>
    <p:sldId id="344" r:id="rId17"/>
    <p:sldId id="346" r:id="rId18"/>
    <p:sldId id="340" r:id="rId19"/>
    <p:sldId id="338" r:id="rId20"/>
    <p:sldId id="339" r:id="rId21"/>
    <p:sldId id="355" r:id="rId22"/>
    <p:sldId id="353" r:id="rId23"/>
    <p:sldId id="349" r:id="rId24"/>
    <p:sldId id="350" r:id="rId25"/>
    <p:sldId id="351" r:id="rId26"/>
    <p:sldId id="348" r:id="rId27"/>
    <p:sldId id="347" r:id="rId28"/>
    <p:sldId id="334" r:id="rId29"/>
    <p:sldId id="298" r:id="rId30"/>
    <p:sldId id="301" r:id="rId31"/>
    <p:sldId id="302" r:id="rId32"/>
    <p:sldId id="331" r:id="rId33"/>
    <p:sldId id="290" r:id="rId34"/>
    <p:sldId id="292" r:id="rId35"/>
    <p:sldId id="291" r:id="rId36"/>
    <p:sldId id="293" r:id="rId37"/>
    <p:sldId id="280" r:id="rId38"/>
    <p:sldId id="276" r:id="rId39"/>
    <p:sldId id="320" r:id="rId40"/>
    <p:sldId id="321" r:id="rId41"/>
    <p:sldId id="277" r:id="rId42"/>
    <p:sldId id="279" r:id="rId43"/>
    <p:sldId id="332" r:id="rId44"/>
    <p:sldId id="283" r:id="rId45"/>
    <p:sldId id="278" r:id="rId46"/>
    <p:sldId id="289" r:id="rId47"/>
    <p:sldId id="318" r:id="rId48"/>
    <p:sldId id="272" r:id="rId49"/>
    <p:sldId id="275" r:id="rId50"/>
    <p:sldId id="319" r:id="rId51"/>
    <p:sldId id="271" r:id="rId52"/>
    <p:sldId id="309" r:id="rId53"/>
    <p:sldId id="274" r:id="rId54"/>
    <p:sldId id="284" r:id="rId55"/>
    <p:sldId id="286" r:id="rId56"/>
    <p:sldId id="288" r:id="rId57"/>
    <p:sldId id="326" r:id="rId58"/>
    <p:sldId id="327" r:id="rId59"/>
    <p:sldId id="328" r:id="rId60"/>
    <p:sldId id="333" r:id="rId61"/>
    <p:sldId id="297" r:id="rId62"/>
    <p:sldId id="359" r:id="rId63"/>
    <p:sldId id="265" r:id="rId64"/>
    <p:sldId id="358" r:id="rId65"/>
    <p:sldId id="262" r:id="rId66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E"/>
    <a:srgbClr val="C00000"/>
    <a:srgbClr val="F1592A"/>
    <a:srgbClr val="A7D8B8"/>
    <a:srgbClr val="00A652"/>
    <a:srgbClr val="004621"/>
    <a:srgbClr val="00A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53" autoAdjust="0"/>
  </p:normalViewPr>
  <p:slideViewPr>
    <p:cSldViewPr>
      <p:cViewPr varScale="1">
        <p:scale>
          <a:sx n="68" d="100"/>
          <a:sy n="68" d="100"/>
        </p:scale>
        <p:origin x="195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“Everywhere” Document Regeneration</a:t>
          </a:r>
          <a:r>
            <a:rPr lang="tr-TR" sz="1800" b="1" dirty="0" smtClean="0"/>
            <a:t>:</a:t>
          </a:r>
          <a:r>
            <a:rPr lang="en-US" sz="1800" b="1" dirty="0" smtClean="0"/>
            <a:t> "tell once, show everywhere“:</a:t>
          </a:r>
          <a:r>
            <a:rPr lang="tr-TR" sz="1800" b="1" dirty="0" smtClean="0"/>
            <a:t> </a:t>
          </a:r>
          <a:r>
            <a:rPr lang="en-US" sz="1800" b="1" dirty="0" smtClean="0"/>
            <a:t>recycling knowledge from (1) the same document, or of (2) another related document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 sz="2000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 sz="2000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Open </a:t>
          </a:r>
          <a:r>
            <a:rPr lang="tr-TR" sz="1800" b="1" dirty="0" smtClean="0"/>
            <a:t>Source Software under Eclipse Foundation </a:t>
          </a:r>
          <a:r>
            <a:rPr lang="en-US" sz="1800" b="1" dirty="0" smtClean="0"/>
            <a:t>for Future Dissemination and </a:t>
          </a:r>
          <a:r>
            <a:rPr lang="en-US" sz="1800" b="1" noProof="0" dirty="0" smtClean="0"/>
            <a:t>Exploitation</a:t>
          </a:r>
          <a:r>
            <a:rPr lang="tr-TR" sz="1800" b="1" dirty="0" smtClean="0"/>
            <a:t> </a:t>
          </a:r>
          <a:r>
            <a:rPr lang="en-US" sz="1800" b="1" noProof="0" dirty="0" smtClean="0"/>
            <a:t>to</a:t>
          </a:r>
          <a:r>
            <a:rPr lang="en-GB" sz="1800" dirty="0" smtClean="0"/>
            <a:t> </a:t>
          </a:r>
          <a:r>
            <a:rPr lang="en-GB" sz="1800" b="1" dirty="0" smtClean="0"/>
            <a:t>further extend the Business Value Chain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 sz="2000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 sz="2000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800" b="1" dirty="0" smtClean="0"/>
            <a:t>Consistency Checking: </a:t>
          </a:r>
          <a:r>
            <a:rPr lang="en-GB" sz="1800" b="1" dirty="0" smtClean="0"/>
            <a:t>the objective to provide a Consistency Checker that automates Quality Reviews of  Requirements Engineering</a:t>
          </a:r>
          <a:endParaRPr lang="en-US" sz="18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 sz="2000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 sz="2000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800" b="1" dirty="0" smtClean="0"/>
            <a:t>“MW” Knowledge Dissemination Standard (.mw ModelWriter exchange format)</a:t>
          </a:r>
          <a:endParaRPr lang="en-US" sz="18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 sz="2000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 sz="20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mechanism between 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 smtClean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 smtClean="0"/>
            <a:t>Ferhat</a:t>
          </a:r>
          <a:r>
            <a:rPr lang="tr-TR" sz="1800" b="1" baseline="0" dirty="0" smtClean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2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2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Ferhat</a:t>
          </a:r>
          <a:r>
            <a:rPr lang="tr-TR" sz="1800" b="1" kern="1200" baseline="0" dirty="0" smtClean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22-9-2015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/>
              <a:t>Open-Source</a:t>
            </a:r>
            <a:r>
              <a:rPr lang="tr-TR" sz="1200" b="1" noProof="0" dirty="0" smtClean="0"/>
              <a:t> </a:t>
            </a:r>
            <a:r>
              <a:rPr lang="en-US" sz="1200" b="1" noProof="0" dirty="0" smtClean="0"/>
              <a:t>Software</a:t>
            </a:r>
            <a:r>
              <a:rPr lang="tr-TR" sz="1200" b="1" noProof="0" dirty="0" smtClean="0"/>
              <a:t> Platform to be submitted to Eclipse Foundation</a:t>
            </a:r>
            <a:endParaRPr lang="en-US" sz="1200" b="1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“MW” Knowledge Dissemination Standard (.mw ModelWriter exchange format)</a:t>
            </a:r>
            <a:endParaRPr lang="tr-TR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 dirty="0" smtClean="0"/>
          </a:p>
          <a:p>
            <a:r>
              <a:rPr lang="en-US" baseline="0" dirty="0" smtClean="0"/>
              <a:t>We transfer the knowledge in university to industry </a:t>
            </a:r>
            <a:r>
              <a:rPr lang="tr-TR" baseline="0" dirty="0" smtClean="0"/>
              <a:t>which they develope theory and prototypes.</a:t>
            </a:r>
            <a:endParaRPr lang="en-US" baseline="0" dirty="0" smtClean="0"/>
          </a:p>
          <a:p>
            <a:r>
              <a:rPr lang="en-US" baseline="0" dirty="0" smtClean="0"/>
              <a:t>by means of combining the expertise of </a:t>
            </a:r>
            <a:r>
              <a:rPr lang="tr-TR" baseline="0" dirty="0" smtClean="0"/>
              <a:t>SMEs of the consortium (in our case, eclipse)</a:t>
            </a:r>
            <a:endParaRPr lang="en-US" baseline="0" dirty="0" smtClean="0"/>
          </a:p>
          <a:p>
            <a:pPr defTabSz="990478"/>
            <a:r>
              <a:rPr lang="en-US" baseline="0" dirty="0" smtClean="0"/>
              <a:t>In this triangle, </a:t>
            </a:r>
            <a:r>
              <a:rPr lang="tr-TR" baseline="0" dirty="0" smtClean="0"/>
              <a:t>Large Organizations (most of their dominant core business is not developing software related services) </a:t>
            </a:r>
            <a:r>
              <a:rPr lang="en-US" baseline="0" dirty="0" smtClean="0"/>
              <a:t>provides the industrial expertise</a:t>
            </a:r>
            <a:r>
              <a:rPr lang="tr-TR" baseline="0" dirty="0" smtClean="0"/>
              <a:t> and</a:t>
            </a:r>
            <a:r>
              <a:rPr lang="en-US" baseline="0" dirty="0" smtClean="0"/>
              <a:t> define requirements</a:t>
            </a:r>
            <a:endParaRPr lang="tr-TR" baseline="0" dirty="0" smtClean="0"/>
          </a:p>
          <a:p>
            <a:pPr defTabSz="990478"/>
            <a:r>
              <a:rPr lang="tr-TR" baseline="0" dirty="0" smtClean="0"/>
              <a:t>SMEs </a:t>
            </a:r>
            <a:r>
              <a:rPr lang="en-US" baseline="0" dirty="0" smtClean="0"/>
              <a:t>commercialize the solutions in the market</a:t>
            </a:r>
            <a:r>
              <a:rPr lang="tr-TR" baseline="0" smtClean="0"/>
              <a:t> as products.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3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GitHub</a:t>
            </a:r>
            <a:r>
              <a:rPr lang="tr-TR" baseline="0" dirty="0" smtClean="0"/>
              <a:t> donate us a lifetime license for our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diagramData" Target="../diagrams/data8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microsoft.com/office/2007/relationships/diagramDrawing" Target="../diagrams/drawing8.xml"/><Relationship Id="rId5" Type="http://schemas.openxmlformats.org/officeDocument/2006/relationships/image" Target="../media/image16.jpeg"/><Relationship Id="rId10" Type="http://schemas.openxmlformats.org/officeDocument/2006/relationships/diagramColors" Target="../diagrams/colors8.xml"/><Relationship Id="rId4" Type="http://schemas.openxmlformats.org/officeDocument/2006/relationships/image" Target="../media/image15.jpeg"/><Relationship Id="rId9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8.png"/><Relationship Id="rId7" Type="http://schemas.openxmlformats.org/officeDocument/2006/relationships/diagramData" Target="../diagrams/data9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microsoft.com/office/2007/relationships/diagramDrawing" Target="../diagrams/drawing9.xml"/><Relationship Id="rId5" Type="http://schemas.openxmlformats.org/officeDocument/2006/relationships/image" Target="../media/image15.jpeg"/><Relationship Id="rId10" Type="http://schemas.openxmlformats.org/officeDocument/2006/relationships/diagramColors" Target="../diagrams/colors9.xml"/><Relationship Id="rId4" Type="http://schemas.openxmlformats.org/officeDocument/2006/relationships/image" Target="../media/image17.png"/><Relationship Id="rId9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jpe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5.jpeg"/><Relationship Id="rId5" Type="http://schemas.openxmlformats.org/officeDocument/2006/relationships/image" Target="../media/image26.jpeg"/><Relationship Id="rId15" Type="http://schemas.openxmlformats.org/officeDocument/2006/relationships/image" Target="../media/image22.jpeg"/><Relationship Id="rId10" Type="http://schemas.openxmlformats.org/officeDocument/2006/relationships/image" Target="../media/image21.png"/><Relationship Id="rId4" Type="http://schemas.openxmlformats.org/officeDocument/2006/relationships/image" Target="../media/image18.jpeg"/><Relationship Id="rId9" Type="http://schemas.openxmlformats.org/officeDocument/2006/relationships/image" Target="../media/image19.jpe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1247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3712400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Workshops in the First Year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516758" y="4373530"/>
            <a:ext cx="1758454" cy="640734"/>
            <a:chOff x="336684" y="808693"/>
            <a:chExt cx="1758454" cy="640734"/>
          </a:xfrm>
        </p:grpSpPr>
        <p:sp>
          <p:nvSpPr>
            <p:cNvPr id="72" name="Rounded Rectangle 71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b="1" dirty="0" smtClean="0"/>
                <a:t>J</a:t>
              </a:r>
              <a:r>
                <a:rPr lang="en-US" b="1" dirty="0" err="1" smtClean="0"/>
                <a:t>ean</a:t>
              </a:r>
              <a:r>
                <a:rPr lang="en-US" b="1" dirty="0" smtClean="0"/>
                <a:t> </a:t>
              </a:r>
              <a:r>
                <a:rPr lang="en-US" b="1" dirty="0" err="1"/>
                <a:t>Souyris</a:t>
              </a:r>
              <a:endParaRPr lang="en-US" sz="1800" b="1" kern="1200" dirty="0"/>
            </a:p>
          </p:txBody>
        </p:sp>
      </p:grpSp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7" y="360350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525" y="848533"/>
            <a:ext cx="8892870" cy="3014500"/>
            <a:chOff x="306345" y="3402534"/>
            <a:chExt cx="8892870" cy="3014500"/>
          </a:xfrm>
        </p:grpSpPr>
        <p:pic>
          <p:nvPicPr>
            <p:cNvPr id="27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93" y="5189848"/>
              <a:ext cx="90522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3947927130"/>
                </p:ext>
              </p:extLst>
            </p:nvPr>
          </p:nvGraphicFramePr>
          <p:xfrm>
            <a:off x="522529" y="3402534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306345" y="4215308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400" y="5265850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6311493" y="4147013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 smtClean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Oğuzhan Şereflişan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</a:t>
              </a:r>
              <a:r>
                <a:rPr lang="tr-TR" sz="1800" b="1" kern="1200" dirty="0" smtClean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76243" y="3854624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Anne </a:t>
              </a:r>
              <a:r>
                <a:rPr lang="en-US" sz="1800" b="1" kern="1200" dirty="0" err="1" smtClean="0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Prof.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29456" y="3503360"/>
            <a:ext cx="2543504" cy="584775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Requirement Formalization</a:t>
            </a:r>
          </a:p>
          <a:p>
            <a:r>
              <a:rPr lang="tr-TR" sz="1600" b="1" dirty="0" smtClean="0">
                <a:cs typeface="Times New Roman" panose="02020603050405020304" pitchFamily="18" charset="0"/>
              </a:rPr>
              <a:t>Lifecycle Traceability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4" name="Straight Connector 3"/>
          <p:cNvSpPr/>
          <p:nvPr/>
        </p:nvSpPr>
        <p:spPr>
          <a:xfrm rot="21244426">
            <a:off x="3407362" y="4633926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0152" y="3402232"/>
            <a:ext cx="3024336" cy="592540"/>
            <a:chOff x="5940152" y="3402232"/>
            <a:chExt cx="3024336" cy="592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673" y="3425473"/>
              <a:ext cx="555851" cy="569299"/>
            </a:xfrm>
            <a:prstGeom prst="rect">
              <a:avLst/>
            </a:prstGeom>
          </p:spPr>
        </p:pic>
        <p:sp>
          <p:nvSpPr>
            <p:cNvPr id="12" name="Rectangular Callout 11"/>
            <p:cNvSpPr/>
            <p:nvPr/>
          </p:nvSpPr>
          <p:spPr bwMode="auto">
            <a:xfrm>
              <a:off x="5940152" y="3402232"/>
              <a:ext cx="3024336" cy="584775"/>
            </a:xfrm>
            <a:prstGeom prst="wedgeRectCallout">
              <a:avLst>
                <a:gd name="adj1" fmla="val -1144"/>
                <a:gd name="adj2" fmla="val 7087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Multi Agent Software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Lab</a:t>
              </a:r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Ege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University</a:t>
              </a:r>
              <a:endParaRPr lang="en-US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4067944" y="520712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2339752" y="5732119"/>
            <a:ext cx="2740810" cy="523220"/>
          </a:xfrm>
          <a:prstGeom prst="wedgeRectCallout">
            <a:avLst>
              <a:gd name="adj1" fmla="val -53951"/>
              <a:gd name="adj2" fmla="val -14680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98" y="1267305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449408" y="4982764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590280382"/>
              </p:ext>
            </p:extLst>
          </p:nvPr>
        </p:nvGraphicFramePr>
        <p:xfrm>
          <a:off x="549847" y="141288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1 Introduction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9267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5 The Project Idea with Demonstrations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(10 min) [09:00 - 09:10]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Overview of the project (20 min) [09:00 - 09:15]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Use-cases and exploitation prospects (45 min) [09:15 - 10:00]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Progress Status per WP (60 min) [10:00 - 11:00]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Demonstrations (30 min): [11:00 - 11:30]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Summary (achievements, </a:t>
            </a:r>
            <a:r>
              <a:rPr lang="en-US" dirty="0" smtClean="0"/>
              <a:t>expectations </a:t>
            </a:r>
            <a:r>
              <a:rPr lang="en-US" dirty="0"/>
              <a:t>and exploitations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Reviewers Private Section (30 min) [11:45 - 12:15]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Feedback Session (15min) [12:15 - 12:30]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Lunch (30 min) [12:30 - 13:00]</a:t>
            </a:r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2" y="4521671"/>
            <a:ext cx="1181076" cy="7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4" y="3872563"/>
            <a:ext cx="1354377" cy="6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br>
              <a:rPr lang="tr-TR" dirty="0" smtClean="0"/>
            </a:br>
            <a:r>
              <a:rPr lang="tr-TR" dirty="0" smtClean="0"/>
              <a:t>ModelWriter #1 Review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  <p:pic>
        <p:nvPicPr>
          <p:cNvPr id="5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952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99470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s://itea3.org/assets/itea/organisation-logo/758-1fc822e72c5cc6c6f6d6d3492ee551ab9ec47e330194b4069d4d99dfb30dcf98e296a4a22cb7e50fe491dfbc63e913f063e6d9c9e805fe5f0481cffb0d42dbd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12763"/>
            <a:ext cx="9525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7"/>
            <a:ext cx="1296144" cy="5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pic>
        <p:nvPicPr>
          <p:cNvPr id="11" name="Picture 16" descr="https://itea3.org/assets/itea/organisation-logo/617-c3eec822b0f8f75c920cfc0c1eb727a49f8d64ea50548a252fc3bc1e466d3e6c33fde4fdd05e421ecf7c610fffa43679a69e817a1226b0180a167516c97f10d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224482"/>
            <a:ext cx="1236881" cy="42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itea3.org/assets/itea/organisation-logo/2240-da47b16b722cac668f897431991455aa7efdeaefef3d22803dab7cc365fdbcbc42dabedc56d1be5d21bcf4c4c88e664ea15a7feb97d3752ed9ca0dc694e1c193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30158"/>
          <a:stretch/>
        </p:blipFill>
        <p:spPr bwMode="auto">
          <a:xfrm>
            <a:off x="4644007" y="4046825"/>
            <a:ext cx="1224137" cy="3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2 Overview of the Project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smtClean="0">
                <a:solidFill>
                  <a:schemeClr val="bg1"/>
                </a:solidFill>
              </a:rPr>
              <a:t>Configuration:HAVELSAN example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A  Formal Specification Model to configure the ModelWriter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" y="980728"/>
            <a:ext cx="5186933" cy="4511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1" y="911065"/>
            <a:ext cx="2808312" cy="51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6 Summary of the Current Status</a:t>
            </a:r>
            <a:br>
              <a:rPr lang="tr-TR" dirty="0" smtClean="0"/>
            </a:br>
            <a:r>
              <a:rPr lang="tr-TR" dirty="0" smtClean="0"/>
              <a:t>The achievements and 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738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</a:t>
            </a:r>
            <a:r>
              <a:rPr lang="tr-TR" dirty="0" smtClean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129682" y="1948356"/>
            <a:ext cx="1008568" cy="1400392"/>
            <a:chOff x="251064" y="2604672"/>
            <a:chExt cx="1008568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2604832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64" y="3006641"/>
              <a:ext cx="9525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3608475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251064" y="2604672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96209"/>
                <a:gd name="adj4" fmla="val -7217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Use Cases</a:t>
            </a:r>
          </a:p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Success Stories</a:t>
            </a:r>
          </a:p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Long Term Agreements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/>
              <a:t>New Product &amp; Services</a:t>
            </a:r>
          </a:p>
          <a:p>
            <a:r>
              <a:rPr lang="tr-TR" dirty="0" smtClean="0"/>
              <a:t>Commercialization </a:t>
            </a:r>
            <a:endParaRPr lang="tr-TR" dirty="0"/>
          </a:p>
          <a:p>
            <a:r>
              <a:rPr lang="tr-TR" dirty="0"/>
              <a:t>Open Source </a:t>
            </a:r>
            <a:r>
              <a:rPr lang="tr-TR" dirty="0" smtClean="0"/>
              <a:t>Software</a:t>
            </a:r>
          </a:p>
          <a:p>
            <a:r>
              <a:rPr lang="tr-TR" dirty="0" smtClean="0"/>
              <a:t>Standardization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Standard or Standard Extension</a:t>
            </a:r>
          </a:p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Publications, Open Source Software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  <p:bldP spid="12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2540</TotalTime>
  <Words>1768</Words>
  <Application>Microsoft Office PowerPoint</Application>
  <PresentationFormat>On-screen Show (4:3)</PresentationFormat>
  <Paragraphs>319</Paragraphs>
  <Slides>62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1 Introduction</vt:lpstr>
      <vt:lpstr>Agenda [9:00 - 12:30]</vt:lpstr>
      <vt:lpstr>Participants ModelWriter #1 Review</vt:lpstr>
      <vt:lpstr>2 Overview of the Project</vt:lpstr>
      <vt:lpstr>PowerPoint Presentation</vt:lpstr>
      <vt:lpstr>Industrialization Triangle in ModelWriter Open Source Software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ModelWriter  Technological components &amp; interactions</vt:lpstr>
      <vt:lpstr>ModelWriter  Conceptual Architecture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Level of Collaboration within ModelWriter International Collaboration</vt:lpstr>
      <vt:lpstr>Level of Collaboration within ModelWriter International Collaboration</vt:lpstr>
      <vt:lpstr> 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5 The Project Idea with 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6 Summary of the Current Status The achievements and ERAs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480</cp:revision>
  <dcterms:created xsi:type="dcterms:W3CDTF">2014-11-11T13:03:42Z</dcterms:created>
  <dcterms:modified xsi:type="dcterms:W3CDTF">2015-09-22T18:57:12Z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